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69" r:id="rId6"/>
    <p:sldId id="257" r:id="rId7"/>
    <p:sldId id="270" r:id="rId8"/>
    <p:sldId id="268" r:id="rId9"/>
    <p:sldId id="265" r:id="rId10"/>
    <p:sldId id="266" r:id="rId11"/>
    <p:sldId id="261" r:id="rId12"/>
    <p:sldId id="262" r:id="rId13"/>
    <p:sldId id="271"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616" autoAdjust="0"/>
  </p:normalViewPr>
  <p:slideViewPr>
    <p:cSldViewPr snapToGrid="0">
      <p:cViewPr varScale="1">
        <p:scale>
          <a:sx n="108" d="100"/>
          <a:sy n="108" d="100"/>
        </p:scale>
        <p:origin x="72" y="49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1128314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migration from a locally-hosted web app to a cloud-native web app allowed development to focus on the product rather than the underlying infrastructure and architecture management. This leads to significant cost savings in the short and long term. The serverless architecture also allowed our full-stack web app to be fully integrated into the Amazon Web Services platform with increased resiliency, redundancy, scalability, and security.</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55372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endParaRPr lang="en-US" dirty="0"/>
          </a:p>
          <a:p>
            <a:r>
              <a:rPr lang="en-US" dirty="0"/>
              <a:t>My name is Jonathan Miller. I recently went through the process of converting a containerized MEAN stack application to a cloud-native web application utilizing a serverless architecture. This was accomplished by utilizing Amazon Web Services, and today I will discuss this migration process along with some information regarding the services that Amazon provides to natively host a full-stack web application.</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24599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our locally-hosted MEAN stack web application was containerized with Docker. The front-end, server, and database each had its own container, and this allowed each service to be packaged into a lightweight, standalone, executable image containing the code, dependencies, and settings needed to run the service.</a:t>
            </a:r>
          </a:p>
          <a:p>
            <a:endParaRPr lang="en-US" dirty="0"/>
          </a:p>
          <a:p>
            <a:r>
              <a:rPr lang="en-US" dirty="0"/>
              <a:t>Migrating this containerized web application to Amazon Web Services allows us to effectively containerize our web application in serverless architecture with functionality extending past that provided by Docker. We utilized Amazon S3 to host our Angular front-end, Amazon API Gateway and Lambda to host our back-end API logic, and DynamoDB to host our database. Each of these microservices can securely communicate with each other to form a serverless full-stack web app hosted entirely by Amazon.</a:t>
            </a:r>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46282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wanted to deploy this containerized web application on our own infrastructure, we could use Docker Compose to provide container orchestration. This tool provides the means to effortlessly set up the entire project, and it enables communication between the containers in the project. Docker compose also allows for scaling and load balancing to distribute traffic across the containers. Docker Compose allows developers to jump straight into development by circumventing tedious project setup, and it enables an efficient devops pipeline through a simple build process.</a:t>
            </a:r>
          </a:p>
          <a:p>
            <a:endParaRPr lang="en-US" dirty="0"/>
          </a:p>
          <a:p>
            <a:r>
              <a:rPr lang="en-US" dirty="0"/>
              <a:t>Although Docker Compose provides many features for deployment of our web application, it doesn’t circumvent the fact the we need to develop and maintain an infrastructure for our web app to be hosted on. This infrastructure can be very costly to develop and maintain if we plan to have our web app scale up as demand increases.</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87651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Web Services allows our web app to be hosted entirely on Amazon’s servers. This allows the developers to not concern themselves with the infrastructure to host it on, and it allows them to solely focus on the development of the product. The serverless architecture also enables developers to simultaneously work on the microservices, leading to a faster time to deployment. This lack of infrastructure management and faster time to deployment will ultimately lead to cost savings while also providing automation for scalability.</a:t>
            </a:r>
          </a:p>
          <a:p>
            <a:endParaRPr lang="en-US" dirty="0"/>
          </a:p>
          <a:p>
            <a:r>
              <a:rPr lang="en-US" dirty="0"/>
              <a:t>The front-end of our serverless web app was migrated to Amazon’s S3 storage solution. Amazon S3 is a cloud storage solution that enables the storage of objects in buckets. The objects are files and metadata, and the buckets are containers for the objects. When creating a bucket, you can choose the AWS datacenter region that it will reside in, and then you can set permissions, static website hosting, events, versioning, cross-region replication, and so on. S3 provides automatic redundancy across regions, easy access from all over the world, scalability through virtually limitless storage, and security through encryption and access control mechanisms.</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381214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back-end for our serverless web app was migrated to Amazon’s API Gateway and Lambda. This allowed us to implement a RESTful API with create, read, update, and delete functionality to manipulate our databases. The API URL is defined in our Angular front-end, and Angular directs all HTTP requests to this API endpoint. API Gateway then directs the HTTP requests to the corresponding Lambda function, and this Lambda function processes the request to retrieve the requested information from the DynamoDB database. Then the retrieved database item is passed back through the API to the S3-hosted Angular front-end.</a:t>
            </a:r>
          </a:p>
          <a:p>
            <a:endParaRPr lang="en-US" dirty="0"/>
          </a:p>
          <a:p>
            <a:r>
              <a:rPr lang="en-US" dirty="0"/>
              <a:t>Since Amazon API Gateway and AWS Lambda are fully-managed services, developers can easily create, publish, maintain, monitor, and secure APIs at any scale. These services allow for the processing of thousands of concurrent API calls while handling traffic management, authorization and access control, versioning, and monitoring all while automatically scaling as needed. This leads to cost-savings due to the lack of resources needed for architecture management purposes. </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3712764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databases of our serverless web app was migrated to DynamoDB from MongoDB. Both of these NoSQL database management engines offer similar functionality, but they differ in many aspects. DynamoDB stores data in a key-value model utilizing a single-table design. It is great for consistent, low-latency access at any scale. As a result of this single-table design, the query language is not as rich as MongoDB, but it is a fast, secure, self-managed database service that perfectly integrates with other AWS microservices.</a:t>
            </a:r>
          </a:p>
          <a:p>
            <a:endParaRPr lang="en-US" dirty="0"/>
          </a:p>
          <a:p>
            <a:r>
              <a:rPr lang="en-US" dirty="0"/>
              <a:t>MongoDB, on the other hand, utilizes a document-oriented data model to store and manage structured, semi-structured, and unstructured data with optional schema. MongoDB databases are organized into collections of JSON-like documents that contain fields. Unlike DynamoDB, MongoDB is a general-purpose database solution that is cross-platform, open-source, and supports many programming languages.</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20992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development follows many principles that help companies overcome the pitfalls of the traditional data center infrastructure. For instance, it is time consuming and costly to meet the demand of the customer in a traditional data center. However, with cloud-based development, scaling with customer demand is much easier and less costly.</a:t>
            </a:r>
          </a:p>
          <a:p>
            <a:endParaRPr lang="en-US" dirty="0"/>
          </a:p>
          <a:p>
            <a:r>
              <a:rPr lang="en-US" dirty="0"/>
              <a:t>Cloud-based architectures allow for elasticity to meet the sudden ups and downs in the workload during a small period of time. They are also scalable to meet static increases in workload. Cloud-native architecture is also resilient with redundancy leading to virtually no application downtime. They also utilize pay-for-use models and fully-managed services that lead to significant cost savings over the traditional data center architecture. And lastly, cloud-based development is secure, which leads us into our next topic.</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100657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migration to Amazon Web Services allows us to take advantage of the many security mechanisms on offer. Access control can be implemented with permissions for users, roles, resources, and organizational units. These permissions are delegated such that entities are only granted the permissions that are needed to perform a task. These permissions are attached to entities through AWS Identity and Access Management policies.</a:t>
            </a:r>
          </a:p>
          <a:p>
            <a:endParaRPr lang="en-US" dirty="0"/>
          </a:p>
          <a:p>
            <a:r>
              <a:rPr lang="en-US" dirty="0"/>
              <a:t>For our serverless web app, IAM policies were defined for various entities through JSON documents. These IAM roles and policies define what our Lambda functions have access to. In order for our Lambda functions to access our databases, resource-based policies needed to be created for each Lambda function to define the read and write permissions. These policies allowed our Lambda functions to get, query, scan, put, update, and delete items in our databases.</a:t>
            </a:r>
          </a:p>
          <a:p>
            <a:endParaRPr lang="en-US" dirty="0"/>
          </a:p>
          <a:p>
            <a:pPr algn="l"/>
            <a:r>
              <a:rPr lang="en-US" sz="1200" dirty="0"/>
              <a:t>The connection between API Gateway and Lambda is secured by HTTPS and TSL, leading to additional security in our back-end. The S3 bucket that hosts the front-end is secured with automatic encryption.</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763207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2/25/2024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5.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Jonathan Miller</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02/2024</a:t>
            </a:r>
          </a:p>
        </p:txBody>
      </p:sp>
      <p:pic>
        <p:nvPicPr>
          <p:cNvPr id="24" name="Audio 23">
            <a:hlinkClick r:id="" action="ppaction://media"/>
            <a:extLst>
              <a:ext uri="{FF2B5EF4-FFF2-40B4-BE49-F238E27FC236}">
                <a16:creationId xmlns:a16="http://schemas.microsoft.com/office/drawing/2014/main" id="{9DD3DF92-5BDF-438E-0CAE-53C31EDCEB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slow" p14:dur="2000" advTm="3493"/>
    </mc:Choice>
    <mc:Fallback>
      <p:transition spd="slow" advTm="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36E-C2A2-D753-52C4-913C8ADDA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4D7A3A-B2F5-B80B-CA12-8D271D2BFD29}"/>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378BA491-5ED9-9BA0-19EC-E3D632753771}"/>
              </a:ext>
            </a:extLst>
          </p:cNvPr>
          <p:cNvSpPr>
            <a:spLocks noGrp="1"/>
          </p:cNvSpPr>
          <p:nvPr>
            <p:ph idx="1"/>
          </p:nvPr>
        </p:nvSpPr>
        <p:spPr>
          <a:xfrm>
            <a:off x="449824" y="1437950"/>
            <a:ext cx="8259098" cy="3705549"/>
          </a:xfrm>
        </p:spPr>
        <p:txBody>
          <a:bodyPr>
            <a:normAutofit/>
          </a:bodyPr>
          <a:lstStyle/>
          <a:p>
            <a:r>
              <a:rPr lang="en-US" sz="2400" dirty="0"/>
              <a:t>Develop a serverless web app to focus on development of the product rather than the infrastructure. </a:t>
            </a:r>
          </a:p>
          <a:p>
            <a:r>
              <a:rPr lang="en-US" sz="2400" dirty="0"/>
              <a:t>Convert your locally-hosted web application to a serverless, cloud-native web application to save on cost.</a:t>
            </a:r>
          </a:p>
          <a:p>
            <a:r>
              <a:rPr lang="en-US" sz="2400" dirty="0"/>
              <a:t>Utilize Amazon Web Services and APIs to quickly develop a full-stack application for the cloud with resiliency, redundancy, scalability, and security.</a:t>
            </a:r>
          </a:p>
        </p:txBody>
      </p:sp>
      <p:pic>
        <p:nvPicPr>
          <p:cNvPr id="12" name="Audio 11">
            <a:hlinkClick r:id="" action="ppaction://media"/>
            <a:extLst>
              <a:ext uri="{FF2B5EF4-FFF2-40B4-BE49-F238E27FC236}">
                <a16:creationId xmlns:a16="http://schemas.microsoft.com/office/drawing/2014/main" id="{AE4FBA21-79E3-E1DF-A2A2-B44D42AF6B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75706837"/>
      </p:ext>
    </p:extLst>
  </p:cSld>
  <p:clrMapOvr>
    <a:masterClrMapping/>
  </p:clrMapOvr>
  <mc:AlternateContent xmlns:mc="http://schemas.openxmlformats.org/markup-compatibility/2006">
    <mc:Choice xmlns:p14="http://schemas.microsoft.com/office/powerpoint/2010/main" Requires="p14">
      <p:transition spd="slow" p14:dur="2000" advTm="34474"/>
    </mc:Choice>
    <mc:Fallback>
      <p:transition spd="slow" advTm="3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E223E-A6A3-132E-66D7-455807323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353DC-4EB8-C473-9E75-6A61C6391C96}"/>
              </a:ext>
            </a:extLst>
          </p:cNvPr>
          <p:cNvSpPr>
            <a:spLocks noGrp="1"/>
          </p:cNvSpPr>
          <p:nvPr>
            <p:ph type="title"/>
          </p:nvPr>
        </p:nvSpPr>
        <p:spPr/>
        <p:txBody>
          <a:bodyPr>
            <a:normAutofit/>
          </a:bodyPr>
          <a:lstStyle/>
          <a:p>
            <a:r>
              <a:rPr lang="en-US" dirty="0"/>
              <a:t>Overview</a:t>
            </a:r>
          </a:p>
        </p:txBody>
      </p:sp>
      <p:sp>
        <p:nvSpPr>
          <p:cNvPr id="3" name="Content Placeholder 2">
            <a:extLst>
              <a:ext uri="{FF2B5EF4-FFF2-40B4-BE49-F238E27FC236}">
                <a16:creationId xmlns:a16="http://schemas.microsoft.com/office/drawing/2014/main" id="{C29D4492-059E-6D14-2B6B-D8FB18FBA725}"/>
              </a:ext>
            </a:extLst>
          </p:cNvPr>
          <p:cNvSpPr>
            <a:spLocks noGrp="1"/>
          </p:cNvSpPr>
          <p:nvPr>
            <p:ph idx="1"/>
          </p:nvPr>
        </p:nvSpPr>
        <p:spPr>
          <a:xfrm>
            <a:off x="449824" y="1437951"/>
            <a:ext cx="8259098" cy="1289881"/>
          </a:xfrm>
        </p:spPr>
        <p:txBody>
          <a:bodyPr>
            <a:normAutofit/>
          </a:bodyPr>
          <a:lstStyle/>
          <a:p>
            <a:r>
              <a:rPr lang="en-US" sz="1800" dirty="0"/>
              <a:t>My name is Jonathan Miller, and today I will be presenting my findings regarding the migration of a locally-hosted web app to a cloud-native web app.</a:t>
            </a:r>
          </a:p>
          <a:p>
            <a:r>
              <a:rPr lang="en-US" sz="1800" dirty="0"/>
              <a:t>Migrating a MEAN stack web application to a cloud-based serverless architecture using AWS – Effortlessly host a web application using Amazon’s web services.</a:t>
            </a:r>
            <a:endParaRPr lang="en-US" sz="1800" b="1" dirty="0"/>
          </a:p>
          <a:p>
            <a:pPr marL="0" indent="0">
              <a:buNone/>
            </a:pPr>
            <a:endParaRPr lang="en-US" dirty="0"/>
          </a:p>
          <a:p>
            <a:endParaRPr lang="en-US" dirty="0"/>
          </a:p>
          <a:p>
            <a:endParaRPr lang="en-US" dirty="0"/>
          </a:p>
        </p:txBody>
      </p:sp>
      <p:pic>
        <p:nvPicPr>
          <p:cNvPr id="7" name="Picture 6" descr="A orange cloud with white text&#10;&#10;Description automatically generated">
            <a:extLst>
              <a:ext uri="{FF2B5EF4-FFF2-40B4-BE49-F238E27FC236}">
                <a16:creationId xmlns:a16="http://schemas.microsoft.com/office/drawing/2014/main" id="{9B23C7EB-8C1F-16E6-2401-05F9AD598B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076" y="3286954"/>
            <a:ext cx="1919354" cy="1188350"/>
          </a:xfrm>
          <a:prstGeom prst="rect">
            <a:avLst/>
          </a:prstGeom>
        </p:spPr>
      </p:pic>
      <p:sp>
        <p:nvSpPr>
          <p:cNvPr id="9" name="Arrow: Right 8">
            <a:extLst>
              <a:ext uri="{FF2B5EF4-FFF2-40B4-BE49-F238E27FC236}">
                <a16:creationId xmlns:a16="http://schemas.microsoft.com/office/drawing/2014/main" id="{5AED1280-62E2-EEE8-4678-004BF274E86F}"/>
              </a:ext>
            </a:extLst>
          </p:cNvPr>
          <p:cNvSpPr/>
          <p:nvPr/>
        </p:nvSpPr>
        <p:spPr>
          <a:xfrm>
            <a:off x="4317079" y="3881129"/>
            <a:ext cx="509842" cy="19412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logo of a company&#10;&#10;Description automatically generated">
            <a:extLst>
              <a:ext uri="{FF2B5EF4-FFF2-40B4-BE49-F238E27FC236}">
                <a16:creationId xmlns:a16="http://schemas.microsoft.com/office/drawing/2014/main" id="{49192CCC-6C29-B6CE-DDF8-800DA0518E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1843" y="2867419"/>
            <a:ext cx="2115236" cy="2415668"/>
          </a:xfrm>
          <a:prstGeom prst="rect">
            <a:avLst/>
          </a:prstGeom>
        </p:spPr>
      </p:pic>
      <p:pic>
        <p:nvPicPr>
          <p:cNvPr id="46" name="Audio 45">
            <a:hlinkClick r:id="" action="ppaction://media"/>
            <a:extLst>
              <a:ext uri="{FF2B5EF4-FFF2-40B4-BE49-F238E27FC236}">
                <a16:creationId xmlns:a16="http://schemas.microsoft.com/office/drawing/2014/main" id="{F6875C6F-CE36-5B36-BEC5-CB712375FD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45174318"/>
      </p:ext>
    </p:extLst>
  </p:cSld>
  <p:clrMapOvr>
    <a:masterClrMapping/>
  </p:clrMapOvr>
  <mc:AlternateContent xmlns:mc="http://schemas.openxmlformats.org/markup-compatibility/2006">
    <mc:Choice xmlns:p14="http://schemas.microsoft.com/office/powerpoint/2010/main" Requires="p14">
      <p:transition spd="slow" p14:dur="2000" advTm="31465"/>
    </mc:Choice>
    <mc:Fallback>
      <p:transition spd="slow" advTm="31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Containerization</a:t>
            </a:r>
          </a:p>
        </p:txBody>
      </p:sp>
      <p:sp>
        <p:nvSpPr>
          <p:cNvPr id="3" name="Content Placeholder 2"/>
          <p:cNvSpPr>
            <a:spLocks noGrp="1"/>
          </p:cNvSpPr>
          <p:nvPr>
            <p:ph idx="1"/>
          </p:nvPr>
        </p:nvSpPr>
        <p:spPr>
          <a:xfrm>
            <a:off x="449824" y="1213775"/>
            <a:ext cx="8259098" cy="763526"/>
          </a:xfrm>
        </p:spPr>
        <p:txBody>
          <a:bodyPr>
            <a:normAutofit/>
          </a:bodyPr>
          <a:lstStyle/>
          <a:p>
            <a:r>
              <a:rPr lang="en-US" sz="1800" dirty="0"/>
              <a:t>Local containerization of the MEAN stack with Docker.</a:t>
            </a:r>
          </a:p>
          <a:p>
            <a:r>
              <a:rPr lang="en-US" sz="1800" dirty="0"/>
              <a:t>Cloud-based containerization using S3, API Gateway, Lambda, and DynamoDB.</a:t>
            </a:r>
          </a:p>
          <a:p>
            <a:pPr marL="0" indent="0">
              <a:buNone/>
            </a:pPr>
            <a:endParaRPr lang="en-US" dirty="0"/>
          </a:p>
          <a:p>
            <a:endParaRPr lang="en-US" dirty="0"/>
          </a:p>
          <a:p>
            <a:endParaRPr lang="en-US" dirty="0"/>
          </a:p>
        </p:txBody>
      </p:sp>
      <p:pic>
        <p:nvPicPr>
          <p:cNvPr id="8" name="Picture 7">
            <a:extLst>
              <a:ext uri="{FF2B5EF4-FFF2-40B4-BE49-F238E27FC236}">
                <a16:creationId xmlns:a16="http://schemas.microsoft.com/office/drawing/2014/main" id="{F65F8A6A-31C4-4019-C185-353FEAD8CB45}"/>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010610"/>
            <a:ext cx="3525024" cy="2731894"/>
          </a:xfrm>
          <a:prstGeom prst="rect">
            <a:avLst/>
          </a:prstGeom>
        </p:spPr>
      </p:pic>
      <p:sp>
        <p:nvSpPr>
          <p:cNvPr id="9" name="TextBox 8">
            <a:extLst>
              <a:ext uri="{FF2B5EF4-FFF2-40B4-BE49-F238E27FC236}">
                <a16:creationId xmlns:a16="http://schemas.microsoft.com/office/drawing/2014/main" id="{3283BF88-6F4D-A7E0-E5BE-945211A367E3}"/>
              </a:ext>
            </a:extLst>
          </p:cNvPr>
          <p:cNvSpPr txBox="1"/>
          <p:nvPr/>
        </p:nvSpPr>
        <p:spPr>
          <a:xfrm>
            <a:off x="115407" y="4744252"/>
            <a:ext cx="3409617" cy="246221"/>
          </a:xfrm>
          <a:prstGeom prst="rect">
            <a:avLst/>
          </a:prstGeom>
          <a:noFill/>
        </p:spPr>
        <p:txBody>
          <a:bodyPr wrap="square">
            <a:spAutoFit/>
          </a:bodyPr>
          <a:lstStyle/>
          <a:p>
            <a:r>
              <a:rPr lang="en-US" sz="1000" b="1" dirty="0"/>
              <a:t>Figure 1: </a:t>
            </a:r>
            <a:r>
              <a:rPr lang="en-US" sz="1000" dirty="0"/>
              <a:t>MEAN stack Docker containerization</a:t>
            </a:r>
          </a:p>
        </p:txBody>
      </p:sp>
      <p:pic>
        <p:nvPicPr>
          <p:cNvPr id="10" name="Picture 9" descr="A diagram of a company&#10;&#10;Description automatically generated">
            <a:extLst>
              <a:ext uri="{FF2B5EF4-FFF2-40B4-BE49-F238E27FC236}">
                <a16:creationId xmlns:a16="http://schemas.microsoft.com/office/drawing/2014/main" id="{9B8424B8-F6C4-99C0-9371-C9E37FE52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2055" y="1968993"/>
            <a:ext cx="4593016" cy="2655233"/>
          </a:xfrm>
          <a:prstGeom prst="rect">
            <a:avLst/>
          </a:prstGeom>
        </p:spPr>
      </p:pic>
      <p:sp>
        <p:nvSpPr>
          <p:cNvPr id="11" name="TextBox 10">
            <a:extLst>
              <a:ext uri="{FF2B5EF4-FFF2-40B4-BE49-F238E27FC236}">
                <a16:creationId xmlns:a16="http://schemas.microsoft.com/office/drawing/2014/main" id="{478F9EAE-892B-3CF0-09A9-9F148B53DE9C}"/>
              </a:ext>
            </a:extLst>
          </p:cNvPr>
          <p:cNvSpPr txBox="1"/>
          <p:nvPr/>
        </p:nvSpPr>
        <p:spPr>
          <a:xfrm>
            <a:off x="5079346" y="4589502"/>
            <a:ext cx="3719910" cy="553998"/>
          </a:xfrm>
          <a:prstGeom prst="rect">
            <a:avLst/>
          </a:prstGeom>
          <a:noFill/>
        </p:spPr>
        <p:txBody>
          <a:bodyPr wrap="square" rtlCol="0">
            <a:spAutoFit/>
          </a:bodyPr>
          <a:lstStyle/>
          <a:p>
            <a:r>
              <a:rPr lang="en-US" sz="1000" b="1" dirty="0"/>
              <a:t>Figure 2: </a:t>
            </a:r>
            <a:r>
              <a:rPr lang="en-US" sz="1000" dirty="0"/>
              <a:t>Beswick, J. (2020). AWS. https://aws.amazon.com/blogs/compute/replacing-web-server-functionality-with-serverless-services/</a:t>
            </a:r>
            <a:endParaRPr lang="en-US" sz="1000" b="1" dirty="0"/>
          </a:p>
        </p:txBody>
      </p:sp>
      <p:sp>
        <p:nvSpPr>
          <p:cNvPr id="12" name="Arrow: Right 11">
            <a:extLst>
              <a:ext uri="{FF2B5EF4-FFF2-40B4-BE49-F238E27FC236}">
                <a16:creationId xmlns:a16="http://schemas.microsoft.com/office/drawing/2014/main" id="{6197F7D2-ED47-F194-F571-76302E2D521B}"/>
              </a:ext>
            </a:extLst>
          </p:cNvPr>
          <p:cNvSpPr/>
          <p:nvPr/>
        </p:nvSpPr>
        <p:spPr>
          <a:xfrm>
            <a:off x="3702213" y="3199548"/>
            <a:ext cx="509842" cy="19412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hlinkClick r:id="" action="ppaction://media"/>
            <a:extLst>
              <a:ext uri="{FF2B5EF4-FFF2-40B4-BE49-F238E27FC236}">
                <a16:creationId xmlns:a16="http://schemas.microsoft.com/office/drawing/2014/main" id="{A1D46429-5288-60A4-836F-33BE59B449F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61665"/>
    </mc:Choice>
    <mc:Fallback>
      <p:transition spd="slow" advTm="61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61429-C0A1-9A39-9241-3B58A9559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F4E99-F48F-1363-7D1E-D6550582D5B8}"/>
              </a:ext>
            </a:extLst>
          </p:cNvPr>
          <p:cNvSpPr>
            <a:spLocks noGrp="1"/>
          </p:cNvSpPr>
          <p:nvPr>
            <p:ph type="title"/>
          </p:nvPr>
        </p:nvSpPr>
        <p:spPr/>
        <p:txBody>
          <a:bodyPr>
            <a:normAutofit/>
          </a:bodyPr>
          <a:lstStyle/>
          <a:p>
            <a:r>
              <a:rPr lang="en-US" dirty="0"/>
              <a:t>Orchestration</a:t>
            </a:r>
          </a:p>
        </p:txBody>
      </p:sp>
      <p:sp>
        <p:nvSpPr>
          <p:cNvPr id="3" name="Content Placeholder 2">
            <a:extLst>
              <a:ext uri="{FF2B5EF4-FFF2-40B4-BE49-F238E27FC236}">
                <a16:creationId xmlns:a16="http://schemas.microsoft.com/office/drawing/2014/main" id="{B46807B7-F26B-31D6-1B2B-EF5E834DFD87}"/>
              </a:ext>
            </a:extLst>
          </p:cNvPr>
          <p:cNvSpPr>
            <a:spLocks noGrp="1"/>
          </p:cNvSpPr>
          <p:nvPr>
            <p:ph idx="1"/>
          </p:nvPr>
        </p:nvSpPr>
        <p:spPr>
          <a:xfrm>
            <a:off x="449824" y="1344745"/>
            <a:ext cx="8259098" cy="980784"/>
          </a:xfrm>
        </p:spPr>
        <p:txBody>
          <a:bodyPr>
            <a:normAutofit/>
          </a:bodyPr>
          <a:lstStyle/>
          <a:p>
            <a:r>
              <a:rPr lang="en-US" sz="1800" dirty="0"/>
              <a:t>Docker Compose container orchestration for locally-hosted containerized web apps.</a:t>
            </a:r>
          </a:p>
          <a:p>
            <a:r>
              <a:rPr lang="en-US" sz="1800" dirty="0"/>
              <a:t>Docker Compose saves time, prevents issues, and enables easy deployment.</a:t>
            </a:r>
          </a:p>
          <a:p>
            <a:pPr marL="0" indent="0">
              <a:buNone/>
            </a:pPr>
            <a:endParaRPr lang="en-US" dirty="0"/>
          </a:p>
          <a:p>
            <a:endParaRPr lang="en-US" dirty="0"/>
          </a:p>
          <a:p>
            <a:endParaRPr lang="en-US" dirty="0"/>
          </a:p>
        </p:txBody>
      </p:sp>
      <p:pic>
        <p:nvPicPr>
          <p:cNvPr id="5" name="Picture 4" descr="A diagram of a docker&#10;&#10;Description automatically generated">
            <a:extLst>
              <a:ext uri="{FF2B5EF4-FFF2-40B4-BE49-F238E27FC236}">
                <a16:creationId xmlns:a16="http://schemas.microsoft.com/office/drawing/2014/main" id="{710FDED0-1BF2-6867-194C-65568BE0D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861" y="2571750"/>
            <a:ext cx="7328277" cy="2159111"/>
          </a:xfrm>
          <a:prstGeom prst="rect">
            <a:avLst/>
          </a:prstGeom>
        </p:spPr>
      </p:pic>
      <p:sp>
        <p:nvSpPr>
          <p:cNvPr id="6" name="TextBox 5">
            <a:extLst>
              <a:ext uri="{FF2B5EF4-FFF2-40B4-BE49-F238E27FC236}">
                <a16:creationId xmlns:a16="http://schemas.microsoft.com/office/drawing/2014/main" id="{29186282-222B-5557-C4C3-CC91A13BEAE3}"/>
              </a:ext>
            </a:extLst>
          </p:cNvPr>
          <p:cNvSpPr txBox="1"/>
          <p:nvPr/>
        </p:nvSpPr>
        <p:spPr>
          <a:xfrm>
            <a:off x="852089" y="4730861"/>
            <a:ext cx="7856833" cy="246221"/>
          </a:xfrm>
          <a:prstGeom prst="rect">
            <a:avLst/>
          </a:prstGeom>
          <a:noFill/>
        </p:spPr>
        <p:txBody>
          <a:bodyPr wrap="square" rtlCol="0">
            <a:spAutoFit/>
          </a:bodyPr>
          <a:lstStyle/>
          <a:p>
            <a:r>
              <a:rPr lang="en-US" sz="1000" b="1" dirty="0"/>
              <a:t>Figure 3: </a:t>
            </a:r>
            <a:r>
              <a:rPr lang="en-US" sz="1000" dirty="0" err="1"/>
              <a:t>Waji</a:t>
            </a:r>
            <a:r>
              <a:rPr lang="en-US" sz="1000" dirty="0"/>
              <a:t> (2023). Docker-Compose Management. https://dev.to/waji97/docker-compose-management-1d84</a:t>
            </a:r>
            <a:endParaRPr lang="en-US" sz="1000" b="1" dirty="0"/>
          </a:p>
        </p:txBody>
      </p:sp>
      <p:pic>
        <p:nvPicPr>
          <p:cNvPr id="14" name="Audio 13">
            <a:hlinkClick r:id="" action="ppaction://media"/>
            <a:extLst>
              <a:ext uri="{FF2B5EF4-FFF2-40B4-BE49-F238E27FC236}">
                <a16:creationId xmlns:a16="http://schemas.microsoft.com/office/drawing/2014/main" id="{AB530793-B1D1-445D-651D-0BF26CCC51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51565278"/>
      </p:ext>
    </p:extLst>
  </p:cSld>
  <p:clrMapOvr>
    <a:masterClrMapping/>
  </p:clrMapOvr>
  <mc:AlternateContent xmlns:mc="http://schemas.openxmlformats.org/markup-compatibility/2006">
    <mc:Choice xmlns:p14="http://schemas.microsoft.com/office/powerpoint/2010/main" Requires="p14">
      <p:transition spd="slow" p14:dur="2000" advTm="64259"/>
    </mc:Choice>
    <mc:Fallback>
      <p:transition spd="slow" advTm="64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4B32-DF38-9DEB-4D56-EA1B4864B2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5A34C4-C03D-652E-A601-520684ED2A18}"/>
              </a:ext>
            </a:extLst>
          </p:cNvPr>
          <p:cNvSpPr>
            <a:spLocks noGrp="1"/>
          </p:cNvSpPr>
          <p:nvPr>
            <p:ph type="title"/>
          </p:nvPr>
        </p:nvSpPr>
        <p:spPr/>
        <p:txBody>
          <a:bodyPr>
            <a:normAutofit/>
          </a:bodyPr>
          <a:lstStyle/>
          <a:p>
            <a:r>
              <a:rPr lang="en-US" dirty="0"/>
              <a:t>The Serverless Cloud</a:t>
            </a:r>
          </a:p>
        </p:txBody>
      </p:sp>
      <p:sp>
        <p:nvSpPr>
          <p:cNvPr id="7" name="Text Placeholder 6">
            <a:extLst>
              <a:ext uri="{FF2B5EF4-FFF2-40B4-BE49-F238E27FC236}">
                <a16:creationId xmlns:a16="http://schemas.microsoft.com/office/drawing/2014/main" id="{8CF02B0F-4BE9-6709-F673-7F3C75E0A5F0}"/>
              </a:ext>
            </a:extLst>
          </p:cNvPr>
          <p:cNvSpPr>
            <a:spLocks noGrp="1"/>
          </p:cNvSpPr>
          <p:nvPr>
            <p:ph type="body" idx="1"/>
          </p:nvPr>
        </p:nvSpPr>
        <p:spPr>
          <a:xfrm>
            <a:off x="875422" y="1216087"/>
            <a:ext cx="4040188" cy="479822"/>
          </a:xfrm>
        </p:spPr>
        <p:txBody>
          <a:bodyPr/>
          <a:lstStyle/>
          <a:p>
            <a:pPr algn="l"/>
            <a:r>
              <a:rPr lang="en-US" dirty="0"/>
              <a:t>Serverless Advantages</a:t>
            </a:r>
          </a:p>
        </p:txBody>
      </p:sp>
      <p:sp>
        <p:nvSpPr>
          <p:cNvPr id="6" name="Content Placeholder 5">
            <a:extLst>
              <a:ext uri="{FF2B5EF4-FFF2-40B4-BE49-F238E27FC236}">
                <a16:creationId xmlns:a16="http://schemas.microsoft.com/office/drawing/2014/main" id="{54D0A7D3-2095-4868-33A7-FA6C3EE27EFE}"/>
              </a:ext>
            </a:extLst>
          </p:cNvPr>
          <p:cNvSpPr>
            <a:spLocks noGrp="1"/>
          </p:cNvSpPr>
          <p:nvPr>
            <p:ph sz="half" idx="2"/>
          </p:nvPr>
        </p:nvSpPr>
        <p:spPr>
          <a:xfrm>
            <a:off x="525317" y="1699345"/>
            <a:ext cx="4535742" cy="1374109"/>
          </a:xfrm>
        </p:spPr>
        <p:txBody>
          <a:bodyPr>
            <a:noAutofit/>
          </a:bodyPr>
          <a:lstStyle/>
          <a:p>
            <a:pPr algn="l"/>
            <a:r>
              <a:rPr lang="en-US" sz="1200" dirty="0"/>
              <a:t>Build and run web apps without managing infrastructure.</a:t>
            </a:r>
          </a:p>
          <a:p>
            <a:pPr algn="l"/>
            <a:r>
              <a:rPr lang="en-US" sz="1200" dirty="0"/>
              <a:t>Server management done by a third party.</a:t>
            </a:r>
          </a:p>
          <a:p>
            <a:pPr algn="l"/>
            <a:r>
              <a:rPr lang="en-US" sz="1200" dirty="0"/>
              <a:t>Developers focus on the product instead of infrastructure.</a:t>
            </a:r>
          </a:p>
          <a:p>
            <a:pPr algn="l"/>
            <a:r>
              <a:rPr lang="en-US" sz="1200" dirty="0"/>
              <a:t>Faster time to deployment…saves money.</a:t>
            </a:r>
          </a:p>
        </p:txBody>
      </p:sp>
      <p:sp>
        <p:nvSpPr>
          <p:cNvPr id="2" name="Text Placeholder 6">
            <a:extLst>
              <a:ext uri="{FF2B5EF4-FFF2-40B4-BE49-F238E27FC236}">
                <a16:creationId xmlns:a16="http://schemas.microsoft.com/office/drawing/2014/main" id="{E1AD5257-9440-0FD8-3CBF-5EBF6CE5D7D2}"/>
              </a:ext>
            </a:extLst>
          </p:cNvPr>
          <p:cNvSpPr txBox="1">
            <a:spLocks/>
          </p:cNvSpPr>
          <p:nvPr/>
        </p:nvSpPr>
        <p:spPr>
          <a:xfrm>
            <a:off x="875422" y="2643465"/>
            <a:ext cx="4040188"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l"/>
            <a:r>
              <a:rPr lang="en-US" dirty="0"/>
              <a:t>Amazon S3 Advantages</a:t>
            </a:r>
          </a:p>
        </p:txBody>
      </p:sp>
      <p:sp>
        <p:nvSpPr>
          <p:cNvPr id="3" name="Content Placeholder 5">
            <a:extLst>
              <a:ext uri="{FF2B5EF4-FFF2-40B4-BE49-F238E27FC236}">
                <a16:creationId xmlns:a16="http://schemas.microsoft.com/office/drawing/2014/main" id="{61900FC4-84C4-B484-34DF-1968E98CA999}"/>
              </a:ext>
            </a:extLst>
          </p:cNvPr>
          <p:cNvSpPr txBox="1">
            <a:spLocks/>
          </p:cNvSpPr>
          <p:nvPr/>
        </p:nvSpPr>
        <p:spPr>
          <a:xfrm>
            <a:off x="525318" y="3073454"/>
            <a:ext cx="4390292" cy="1374109"/>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200" dirty="0"/>
              <a:t>Serverless storage.</a:t>
            </a:r>
          </a:p>
          <a:p>
            <a:pPr algn="l"/>
            <a:r>
              <a:rPr lang="en-US" sz="1200" dirty="0"/>
              <a:t>Automatic redundancy.</a:t>
            </a:r>
          </a:p>
          <a:p>
            <a:pPr algn="l"/>
            <a:r>
              <a:rPr lang="en-US" sz="1200" dirty="0"/>
              <a:t>Accessible.</a:t>
            </a:r>
          </a:p>
          <a:p>
            <a:pPr algn="l"/>
            <a:r>
              <a:rPr lang="en-US" sz="1200" dirty="0"/>
              <a:t>Scalable.</a:t>
            </a:r>
          </a:p>
          <a:p>
            <a:pPr algn="l"/>
            <a:r>
              <a:rPr lang="en-US" sz="1200" dirty="0"/>
              <a:t>Secure.</a:t>
            </a:r>
          </a:p>
        </p:txBody>
      </p:sp>
      <p:pic>
        <p:nvPicPr>
          <p:cNvPr id="8" name="Picture 7" descr="A diagram of a company&#10;&#10;Description automatically generated with medium confidence">
            <a:extLst>
              <a:ext uri="{FF2B5EF4-FFF2-40B4-BE49-F238E27FC236}">
                <a16:creationId xmlns:a16="http://schemas.microsoft.com/office/drawing/2014/main" id="{0DA0732C-1F8C-5056-10B0-33A99CC3C5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1883784"/>
            <a:ext cx="4535742" cy="2479005"/>
          </a:xfrm>
          <a:prstGeom prst="rect">
            <a:avLst/>
          </a:prstGeom>
        </p:spPr>
      </p:pic>
      <p:sp>
        <p:nvSpPr>
          <p:cNvPr id="9" name="TextBox 8">
            <a:extLst>
              <a:ext uri="{FF2B5EF4-FFF2-40B4-BE49-F238E27FC236}">
                <a16:creationId xmlns:a16="http://schemas.microsoft.com/office/drawing/2014/main" id="{B86E4B28-6342-24C8-7B5E-10D7F3ECEB9B}"/>
              </a:ext>
            </a:extLst>
          </p:cNvPr>
          <p:cNvSpPr txBox="1"/>
          <p:nvPr/>
        </p:nvSpPr>
        <p:spPr>
          <a:xfrm>
            <a:off x="4572000" y="4370776"/>
            <a:ext cx="3206667" cy="553998"/>
          </a:xfrm>
          <a:prstGeom prst="rect">
            <a:avLst/>
          </a:prstGeom>
          <a:noFill/>
        </p:spPr>
        <p:txBody>
          <a:bodyPr wrap="square" rtlCol="0">
            <a:spAutoFit/>
          </a:bodyPr>
          <a:lstStyle/>
          <a:p>
            <a:r>
              <a:rPr lang="en-US" sz="1000" b="1" dirty="0"/>
              <a:t>Figure 4: </a:t>
            </a:r>
            <a:r>
              <a:rPr lang="en-US" sz="1000" dirty="0"/>
              <a:t>Patel, A. (2020). AWS Serverless. https://medium.com/awesome-cloud/aws-serverless-services-and-serverless-computing-in-aws-a1298ace0e3c</a:t>
            </a:r>
            <a:endParaRPr lang="en-US" sz="1000" b="1" dirty="0"/>
          </a:p>
        </p:txBody>
      </p:sp>
      <p:pic>
        <p:nvPicPr>
          <p:cNvPr id="20" name="Audio 19">
            <a:hlinkClick r:id="" action="ppaction://media"/>
            <a:extLst>
              <a:ext uri="{FF2B5EF4-FFF2-40B4-BE49-F238E27FC236}">
                <a16:creationId xmlns:a16="http://schemas.microsoft.com/office/drawing/2014/main" id="{BB546336-CFD7-CFF3-18AA-D4EA001FCD0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8974136"/>
      </p:ext>
    </p:extLst>
  </p:cSld>
  <p:clrMapOvr>
    <a:masterClrMapping/>
  </p:clrMapOvr>
  <mc:AlternateContent xmlns:mc="http://schemas.openxmlformats.org/markup-compatibility/2006">
    <mc:Choice xmlns:p14="http://schemas.microsoft.com/office/powerpoint/2010/main" Requires="p14">
      <p:transition spd="slow" p14:dur="2000" advTm="80619"/>
    </mc:Choice>
    <mc:Fallback>
      <p:transition spd="slow" advTm="80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idx="1"/>
          </p:nvPr>
        </p:nvSpPr>
        <p:spPr>
          <a:xfrm>
            <a:off x="525318" y="1249452"/>
            <a:ext cx="2701629" cy="479822"/>
          </a:xfrm>
        </p:spPr>
        <p:txBody>
          <a:bodyPr>
            <a:normAutofit/>
          </a:bodyPr>
          <a:lstStyle/>
          <a:p>
            <a:r>
              <a:rPr lang="en-US" dirty="0"/>
              <a:t>API &amp; Lambda</a:t>
            </a:r>
          </a:p>
        </p:txBody>
      </p:sp>
      <p:sp>
        <p:nvSpPr>
          <p:cNvPr id="8" name="Content Placeholder 7"/>
          <p:cNvSpPr>
            <a:spLocks noGrp="1"/>
          </p:cNvSpPr>
          <p:nvPr>
            <p:ph sz="half" idx="2"/>
          </p:nvPr>
        </p:nvSpPr>
        <p:spPr>
          <a:xfrm>
            <a:off x="525318" y="1729274"/>
            <a:ext cx="2786743" cy="3201575"/>
          </a:xfrm>
        </p:spPr>
        <p:txBody>
          <a:bodyPr>
            <a:normAutofit/>
          </a:bodyPr>
          <a:lstStyle/>
          <a:p>
            <a:pPr algn="l"/>
            <a:r>
              <a:rPr lang="en-US" sz="1300" dirty="0"/>
              <a:t>Provides CRUD functionality for database interaction.</a:t>
            </a:r>
          </a:p>
          <a:p>
            <a:pPr algn="l"/>
            <a:r>
              <a:rPr lang="en-US" sz="1300" dirty="0"/>
              <a:t>Front-end uses API Gateway URL endpoint &amp; Lambda to interact with DynamoDB databases.</a:t>
            </a:r>
          </a:p>
          <a:p>
            <a:pPr algn="l"/>
            <a:r>
              <a:rPr lang="en-US" sz="1300" dirty="0"/>
              <a:t>HTTP requests resolved through API Gateway.</a:t>
            </a:r>
          </a:p>
          <a:p>
            <a:pPr algn="l"/>
            <a:r>
              <a:rPr lang="en-US" sz="1300" dirty="0"/>
              <a:t>Lambda functions contain business logic to process API calls and interact with the database.</a:t>
            </a:r>
          </a:p>
          <a:p>
            <a:pPr algn="l"/>
            <a:r>
              <a:rPr lang="en-US" sz="1300" dirty="0"/>
              <a:t>Scalable.</a:t>
            </a:r>
          </a:p>
          <a:p>
            <a:pPr algn="l"/>
            <a:r>
              <a:rPr lang="en-US" sz="1300" dirty="0"/>
              <a:t>Cost-savings.</a:t>
            </a:r>
          </a:p>
          <a:p>
            <a:pPr algn="l"/>
            <a:endParaRPr lang="en-US" sz="1800" dirty="0"/>
          </a:p>
          <a:p>
            <a:pPr algn="l"/>
            <a:endParaRPr lang="en-US" sz="1800" dirty="0"/>
          </a:p>
          <a:p>
            <a:pPr algn="l"/>
            <a:endParaRPr lang="en-US" sz="1800" dirty="0"/>
          </a:p>
        </p:txBody>
      </p:sp>
      <p:pic>
        <p:nvPicPr>
          <p:cNvPr id="6" name="Picture 5" descr="A diagram of a company&#10;&#10;Description automatically generated">
            <a:extLst>
              <a:ext uri="{FF2B5EF4-FFF2-40B4-BE49-F238E27FC236}">
                <a16:creationId xmlns:a16="http://schemas.microsoft.com/office/drawing/2014/main" id="{E828411D-586B-8FDE-8F26-8E8D8791FE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6161" y="1249452"/>
            <a:ext cx="5252521" cy="3383317"/>
          </a:xfrm>
          <a:prstGeom prst="rect">
            <a:avLst/>
          </a:prstGeom>
        </p:spPr>
      </p:pic>
      <p:sp>
        <p:nvSpPr>
          <p:cNvPr id="9" name="TextBox 8">
            <a:extLst>
              <a:ext uri="{FF2B5EF4-FFF2-40B4-BE49-F238E27FC236}">
                <a16:creationId xmlns:a16="http://schemas.microsoft.com/office/drawing/2014/main" id="{AC69099F-2C57-681A-E551-71BA9D3B498A}"/>
              </a:ext>
            </a:extLst>
          </p:cNvPr>
          <p:cNvSpPr txBox="1"/>
          <p:nvPr/>
        </p:nvSpPr>
        <p:spPr>
          <a:xfrm>
            <a:off x="4017461" y="4589502"/>
            <a:ext cx="4601221" cy="553998"/>
          </a:xfrm>
          <a:prstGeom prst="rect">
            <a:avLst/>
          </a:prstGeom>
          <a:noFill/>
        </p:spPr>
        <p:txBody>
          <a:bodyPr wrap="square" rtlCol="0">
            <a:spAutoFit/>
          </a:bodyPr>
          <a:lstStyle/>
          <a:p>
            <a:r>
              <a:rPr lang="en-US" sz="1000" b="1" dirty="0"/>
              <a:t>Figure 5: </a:t>
            </a:r>
            <a:r>
              <a:rPr lang="en-US" sz="1000" dirty="0" err="1"/>
              <a:t>Phuyal</a:t>
            </a:r>
            <a:r>
              <a:rPr lang="en-US" sz="1000" dirty="0"/>
              <a:t>, A. (2019). Attendance System AWS Lambda. https://www.genesesolution.com/finland/blog/2019/05/03/genese-attendance-system-overview/</a:t>
            </a:r>
            <a:endParaRPr lang="en-US" sz="1000" b="1" dirty="0"/>
          </a:p>
        </p:txBody>
      </p:sp>
      <p:pic>
        <p:nvPicPr>
          <p:cNvPr id="14" name="Audio 13">
            <a:hlinkClick r:id="" action="ppaction://media"/>
            <a:extLst>
              <a:ext uri="{FF2B5EF4-FFF2-40B4-BE49-F238E27FC236}">
                <a16:creationId xmlns:a16="http://schemas.microsoft.com/office/drawing/2014/main" id="{DCE77C2A-6D1E-CAD5-EAE7-7EB4F900131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75218"/>
    </mc:Choice>
    <mc:Fallback>
      <p:transition spd="slow" advTm="75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328281" y="1050857"/>
            <a:ext cx="2043260"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328281" y="1530679"/>
            <a:ext cx="3760278" cy="3612821"/>
          </a:xfrm>
          <a:prstGeom prst="rect">
            <a:avLst/>
          </a:prstGeom>
        </p:spPr>
        <p:txBody>
          <a:bodyPr vert="horz" lIns="91440" tIns="45720" rIns="91440" bIns="45720" rtlCol="0">
            <a:normAutofit fontScale="85000" lnSpcReduction="1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MongoDB and DynamoDB are both NoSQL database management engines.</a:t>
            </a:r>
          </a:p>
          <a:p>
            <a:pPr algn="l"/>
            <a:r>
              <a:rPr lang="en-US" sz="1800" dirty="0"/>
              <a:t>MongoDB is document-oriented with optional schema.</a:t>
            </a:r>
          </a:p>
          <a:p>
            <a:pPr algn="l"/>
            <a:r>
              <a:rPr lang="en-US" sz="1800" dirty="0"/>
              <a:t>MongoDB is cross-platform.</a:t>
            </a:r>
          </a:p>
          <a:p>
            <a:pPr algn="l"/>
            <a:r>
              <a:rPr lang="en-US" sz="1800" dirty="0"/>
              <a:t>DynamoDB utilizes a key-value model with flexible schema.</a:t>
            </a:r>
          </a:p>
          <a:p>
            <a:pPr algn="l"/>
            <a:r>
              <a:rPr lang="en-US" sz="1800" dirty="0"/>
              <a:t>DynamoDB is a single-table design database.</a:t>
            </a:r>
          </a:p>
          <a:p>
            <a:pPr algn="l"/>
            <a:r>
              <a:rPr lang="en-US" sz="1800" dirty="0"/>
              <a:t>DynamoDB is only available through AWS.</a:t>
            </a:r>
          </a:p>
          <a:p>
            <a:pPr algn="l"/>
            <a:r>
              <a:rPr lang="en-US" sz="1800" dirty="0"/>
              <a:t>DynamoDB enables fast, consistent access.</a:t>
            </a:r>
          </a:p>
          <a:p>
            <a:pPr algn="l"/>
            <a:r>
              <a:rPr lang="en-US" sz="1800" dirty="0"/>
              <a:t>DynamoDB enabled queries for Questions and Answers in our serverless web app.</a:t>
            </a:r>
          </a:p>
          <a:p>
            <a:pPr algn="l"/>
            <a:endParaRPr lang="en-US" sz="1800" dirty="0"/>
          </a:p>
        </p:txBody>
      </p:sp>
      <p:pic>
        <p:nvPicPr>
          <p:cNvPr id="3" name="Picture 2" descr="A diagram of a table&#10;&#10;Description automatically generated">
            <a:extLst>
              <a:ext uri="{FF2B5EF4-FFF2-40B4-BE49-F238E27FC236}">
                <a16:creationId xmlns:a16="http://schemas.microsoft.com/office/drawing/2014/main" id="{476D6675-06F9-8876-9C4D-78AC3ACA30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559" y="1530679"/>
            <a:ext cx="5055441" cy="2800952"/>
          </a:xfrm>
          <a:prstGeom prst="rect">
            <a:avLst/>
          </a:prstGeom>
        </p:spPr>
      </p:pic>
      <p:sp>
        <p:nvSpPr>
          <p:cNvPr id="5" name="TextBox 4">
            <a:extLst>
              <a:ext uri="{FF2B5EF4-FFF2-40B4-BE49-F238E27FC236}">
                <a16:creationId xmlns:a16="http://schemas.microsoft.com/office/drawing/2014/main" id="{C213D921-BA86-E711-1EDB-3984001CEF7A}"/>
              </a:ext>
            </a:extLst>
          </p:cNvPr>
          <p:cNvSpPr txBox="1"/>
          <p:nvPr/>
        </p:nvSpPr>
        <p:spPr>
          <a:xfrm>
            <a:off x="4088559" y="4331631"/>
            <a:ext cx="4601221" cy="400110"/>
          </a:xfrm>
          <a:prstGeom prst="rect">
            <a:avLst/>
          </a:prstGeom>
          <a:noFill/>
        </p:spPr>
        <p:txBody>
          <a:bodyPr wrap="square" rtlCol="0">
            <a:spAutoFit/>
          </a:bodyPr>
          <a:lstStyle/>
          <a:p>
            <a:r>
              <a:rPr lang="en-US" sz="1000" b="1" dirty="0"/>
              <a:t>Figure 6: </a:t>
            </a:r>
            <a:r>
              <a:rPr lang="en-US" sz="1000" dirty="0"/>
              <a:t>Semyon (2020). Single Table Design. https://pisarev.us/blog/2020-05-29-single-table-design</a:t>
            </a:r>
            <a:endParaRPr lang="en-US" sz="1000" b="1" dirty="0"/>
          </a:p>
        </p:txBody>
      </p:sp>
      <p:pic>
        <p:nvPicPr>
          <p:cNvPr id="12" name="Audio 11">
            <a:hlinkClick r:id="" action="ppaction://media"/>
            <a:extLst>
              <a:ext uri="{FF2B5EF4-FFF2-40B4-BE49-F238E27FC236}">
                <a16:creationId xmlns:a16="http://schemas.microsoft.com/office/drawing/2014/main" id="{9A829C01-2CE8-10E6-6BE7-6FC7C93F32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64932"/>
    </mc:Choice>
    <mc:Fallback>
      <p:transition spd="slow" advTm="6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p:txBody>
          <a:bodyPr/>
          <a:lstStyle/>
          <a:p>
            <a:r>
              <a:rPr lang="en-US" sz="2400" dirty="0"/>
              <a:t>Elasticity and scalability.</a:t>
            </a:r>
          </a:p>
          <a:p>
            <a:r>
              <a:rPr lang="en-US" sz="2400" dirty="0"/>
              <a:t>Resiliency.</a:t>
            </a:r>
          </a:p>
          <a:p>
            <a:r>
              <a:rPr lang="en-US" sz="2400" dirty="0"/>
              <a:t>Pay-for-use model.</a:t>
            </a:r>
          </a:p>
          <a:p>
            <a:r>
              <a:rPr lang="en-US" sz="2400" dirty="0"/>
              <a:t>Managed services.</a:t>
            </a:r>
          </a:p>
          <a:p>
            <a:r>
              <a:rPr lang="en-US" sz="2400" dirty="0"/>
              <a:t>Security.</a:t>
            </a:r>
          </a:p>
          <a:p>
            <a:endParaRPr lang="en-US" dirty="0"/>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34" y="1244709"/>
            <a:ext cx="4711688" cy="3533766"/>
          </a:xfrm>
          <a:prstGeom prst="rect">
            <a:avLst/>
          </a:prstGeom>
        </p:spPr>
      </p:pic>
      <p:pic>
        <p:nvPicPr>
          <p:cNvPr id="9" name="Audio 8">
            <a:hlinkClick r:id="" action="ppaction://media"/>
            <a:extLst>
              <a:ext uri="{FF2B5EF4-FFF2-40B4-BE49-F238E27FC236}">
                <a16:creationId xmlns:a16="http://schemas.microsoft.com/office/drawing/2014/main" id="{0BCECC1B-2B0B-2AD2-4447-54D1AD25B8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57781"/>
    </mc:Choice>
    <mc:Fallback>
      <p:transition spd="slow" advTm="5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249452"/>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1722661"/>
            <a:ext cx="2612955" cy="917632"/>
          </a:xfrm>
        </p:spPr>
        <p:txBody>
          <a:bodyPr>
            <a:normAutofit fontScale="85000" lnSpcReduction="20000"/>
          </a:bodyPr>
          <a:lstStyle/>
          <a:p>
            <a:pPr algn="l"/>
            <a:r>
              <a:rPr lang="en-US" sz="1400" dirty="0"/>
              <a:t>Prevent unauthorized access with permissions for users and roles with AWS IAM.</a:t>
            </a:r>
          </a:p>
          <a:p>
            <a:pPr algn="l"/>
            <a:r>
              <a:rPr lang="en-US" sz="1400" dirty="0"/>
              <a:t>Utilize the principle of least privilege.</a:t>
            </a:r>
          </a:p>
          <a:p>
            <a:pPr algn="l"/>
            <a:endParaRPr lang="en-US" sz="1800" dirty="0"/>
          </a:p>
        </p:txBody>
      </p:sp>
      <p:sp>
        <p:nvSpPr>
          <p:cNvPr id="7" name="Text Placeholder 6"/>
          <p:cNvSpPr>
            <a:spLocks noGrp="1"/>
          </p:cNvSpPr>
          <p:nvPr>
            <p:ph type="body" sz="quarter" idx="3"/>
          </p:nvPr>
        </p:nvSpPr>
        <p:spPr>
          <a:xfrm>
            <a:off x="184672" y="2611108"/>
            <a:ext cx="2351699" cy="479822"/>
          </a:xfrm>
        </p:spPr>
        <p:txBody>
          <a:bodyPr>
            <a:normAutofit/>
          </a:bodyPr>
          <a:lstStyle/>
          <a:p>
            <a:r>
              <a:rPr lang="en-US" dirty="0"/>
              <a:t>Policies</a:t>
            </a:r>
          </a:p>
        </p:txBody>
      </p:sp>
      <p:sp>
        <p:nvSpPr>
          <p:cNvPr id="8" name="Content Placeholder 7"/>
          <p:cNvSpPr>
            <a:spLocks noGrp="1"/>
          </p:cNvSpPr>
          <p:nvPr>
            <p:ph sz="quarter" idx="4"/>
          </p:nvPr>
        </p:nvSpPr>
        <p:spPr>
          <a:xfrm>
            <a:off x="184672" y="3113502"/>
            <a:ext cx="2947885" cy="2029998"/>
          </a:xfrm>
        </p:spPr>
        <p:txBody>
          <a:bodyPr>
            <a:noAutofit/>
          </a:bodyPr>
          <a:lstStyle/>
          <a:p>
            <a:pPr algn="l"/>
            <a:r>
              <a:rPr lang="en-US" sz="1200" dirty="0"/>
              <a:t>Policies can be attached to IAM Entities.</a:t>
            </a:r>
          </a:p>
          <a:p>
            <a:pPr algn="l"/>
            <a:r>
              <a:rPr lang="en-US" sz="1200" dirty="0"/>
              <a:t>These policies define permissions for IAM Entities through JSON documents.</a:t>
            </a:r>
          </a:p>
          <a:p>
            <a:pPr algn="l"/>
            <a:r>
              <a:rPr lang="en-US" sz="1200" dirty="0"/>
              <a:t>To secure our databases, we used IAM policies to restrict access for Lambda functions.</a:t>
            </a:r>
          </a:p>
          <a:p>
            <a:pPr algn="l"/>
            <a:r>
              <a:rPr lang="en-US" sz="1200" dirty="0"/>
              <a:t>Read and write permissions were set for each Lambda function.</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797627" y="1245740"/>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2797627" y="1720857"/>
            <a:ext cx="6248596" cy="924360"/>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200" dirty="0"/>
              <a:t>The connection between API Gateway and Lambda is secured by HTTPS and TSL.</a:t>
            </a:r>
          </a:p>
          <a:p>
            <a:pPr algn="l"/>
            <a:r>
              <a:rPr lang="en-US" sz="1200" dirty="0"/>
              <a:t>The connection between Lambda and DynamoDB is secured through IAM policies.</a:t>
            </a:r>
          </a:p>
          <a:p>
            <a:pPr algn="l"/>
            <a:r>
              <a:rPr lang="en-US" sz="1200" dirty="0"/>
              <a:t>S3 Buckets are secured with IAM policies, access control lists, automatic encryption, and audit logs.</a:t>
            </a:r>
          </a:p>
        </p:txBody>
      </p:sp>
      <p:pic>
        <p:nvPicPr>
          <p:cNvPr id="11" name="Picture 10" descr="A close-up of a sign&#10;&#10;Description automatically generated">
            <a:extLst>
              <a:ext uri="{FF2B5EF4-FFF2-40B4-BE49-F238E27FC236}">
                <a16:creationId xmlns:a16="http://schemas.microsoft.com/office/drawing/2014/main" id="{E885EEC6-C902-8959-5351-F5C4D91149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9044" y="2571750"/>
            <a:ext cx="5265762" cy="2285671"/>
          </a:xfrm>
          <a:prstGeom prst="rect">
            <a:avLst/>
          </a:prstGeom>
        </p:spPr>
      </p:pic>
      <p:sp>
        <p:nvSpPr>
          <p:cNvPr id="12" name="TextBox 11">
            <a:extLst>
              <a:ext uri="{FF2B5EF4-FFF2-40B4-BE49-F238E27FC236}">
                <a16:creationId xmlns:a16="http://schemas.microsoft.com/office/drawing/2014/main" id="{49723431-2373-CD49-2406-A64B3C32C61F}"/>
              </a:ext>
            </a:extLst>
          </p:cNvPr>
          <p:cNvSpPr txBox="1"/>
          <p:nvPr/>
        </p:nvSpPr>
        <p:spPr>
          <a:xfrm>
            <a:off x="3132557" y="4857421"/>
            <a:ext cx="6011443" cy="246221"/>
          </a:xfrm>
          <a:prstGeom prst="rect">
            <a:avLst/>
          </a:prstGeom>
          <a:noFill/>
        </p:spPr>
        <p:txBody>
          <a:bodyPr wrap="square" rtlCol="0">
            <a:spAutoFit/>
          </a:bodyPr>
          <a:lstStyle/>
          <a:p>
            <a:r>
              <a:rPr lang="en-US" sz="1000" b="1" dirty="0"/>
              <a:t>Figure 7: </a:t>
            </a:r>
            <a:r>
              <a:rPr lang="en-US" sz="1000" dirty="0"/>
              <a:t>Amazon. (2024). AWS Identity and Access Management. https://aws.amazon.com/iam/getting-started/</a:t>
            </a:r>
            <a:endParaRPr lang="en-US" sz="1000" b="1" dirty="0"/>
          </a:p>
        </p:txBody>
      </p:sp>
      <p:pic>
        <p:nvPicPr>
          <p:cNvPr id="17" name="Audio 16">
            <a:hlinkClick r:id="" action="ppaction://media"/>
            <a:extLst>
              <a:ext uri="{FF2B5EF4-FFF2-40B4-BE49-F238E27FC236}">
                <a16:creationId xmlns:a16="http://schemas.microsoft.com/office/drawing/2014/main" id="{F1715B15-8765-9C6D-55FE-A57374E2E0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78976"/>
    </mc:Choice>
    <mc:Fallback>
      <p:transition spd="slow" advTm="7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E524F5-8F9B-4E83-ABD8-EF3E90295E3F}">
  <ds:schemaRefs>
    <ds:schemaRef ds:uri="http://purl.org/dc/term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1953</Words>
  <Application>Microsoft Office PowerPoint</Application>
  <PresentationFormat>On-screen Show (16:9)</PresentationFormat>
  <Paragraphs>115</Paragraphs>
  <Slides>10</Slides>
  <Notes>10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2024-02-26T05:15:54Z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